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38" autoAdjust="0"/>
    <p:restoredTop sz="94660"/>
  </p:normalViewPr>
  <p:slideViewPr>
    <p:cSldViewPr>
      <p:cViewPr>
        <p:scale>
          <a:sx n="60" d="100"/>
          <a:sy n="60" d="100"/>
        </p:scale>
        <p:origin x="-180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5" y="908720"/>
            <a:ext cx="780484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Түрлі іздеу әдістерінің ішінен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келесі алгоритмдерді қарастырамыз (массивте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элемент мәні бойынша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іздеу әдістері):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блоктық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тізбектеп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екілік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6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0" y="836712"/>
            <a:ext cx="80648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Тізбектеп іздеу алгоритмі.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Элементтің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тізбектеп іздеу алгоритмі ізделетін кілтті массивтің барлық элементімен, яғни бірінші элементінен бастап соңғы элементіне дейін тізбекті түрде салыстыруға негізделген. Егер массивтің соңғы элементі қаралып қойса, онда іздеу аяқталады.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алгоритмді көрсету үшін оны кітаптың керекті бетін іздеу алгоритмімен салыстырады, мысалы, үш жүзінші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бетте орналас0ан болса.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Әрбір бет бірінші беттен үш жүзінші бетке дейін тізбекті түрде парақталады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Осы алгоритмнің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кемшілігі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– массив элементтерінің саны көп болған жағдайда іздеуге айтарлықтай көп уақыт жұмсалады. Іздеу уақыты N санына пропорционал, мұндағы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N - массив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элементтерінің саны.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артықшылығы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- массивте элементтерді кез келген тәртіпте және тәртіпсіз түрде орналастыруға рұқсат беру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19" y="121188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8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314690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Есеп. Іздестіру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массиві 0-ден 99-дейінгі аралықтағы 20 кездейсоқ бүтін сандарынан тұрады. Диалог режімінде кез келген бүтін сан –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ізделінетін кілт беріледі.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сан (индекстері қандай) іздестіру массивінде неше рет кездесетінін табу керек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Тізбектеп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іздеу алгоритмін қолдану.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1929" y="853025"/>
            <a:ext cx="45768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Тізбектеп іздеу алгоритмі.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0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0673" y="716293"/>
            <a:ext cx="42708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Тізбектеп іздеу алгоритмі.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177958"/>
            <a:ext cx="7632848" cy="424731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</a:t>
            </a:r>
            <a:r>
              <a:rPr lang="ru-RU" b="1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Іздеу</a:t>
            </a:r>
            <a:r>
              <a:rPr lang="ru-RU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кілтіне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сәйкес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келетін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массив</a:t>
            </a:r>
            <a:r>
              <a:rPr lang="en-US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элементтерін</a:t>
            </a:r>
            <a:r>
              <a:rPr lang="ru-RU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іздеу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.</a:t>
            </a:r>
            <a:endParaRPr lang="ru-RU" b="1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nn-NO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nn-NO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for</a:t>
            </a:r>
            <a:r>
              <a:rPr lang="nn-NO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(i = 0; i &lt; 20; i++)</a:t>
            </a:r>
          </a:p>
          <a:p>
            <a:r>
              <a:rPr lang="pt-BR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pt-BR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pt-BR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(k == a[i]) { p[n] = i; n++; }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(n == 0)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ru-RU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Console</a:t>
            </a:r>
            <a:r>
              <a:rPr lang="ru-RU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.WriteLine</a:t>
            </a:r>
            <a:r>
              <a:rPr lang="ru-RU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Іздеу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кілтіне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сәйкес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элемент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жоқ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!!"</a:t>
            </a:r>
            <a:r>
              <a:rPr lang="ru-RU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  <a:endParaRPr lang="ru-RU" b="1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else</a:t>
            </a:r>
            <a:endParaRPr lang="en-US" b="1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{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ru-RU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Console</a:t>
            </a:r>
            <a:r>
              <a:rPr lang="ru-RU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.WriteLine</a:t>
            </a:r>
            <a:r>
              <a:rPr lang="ru-RU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Іздеу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кілтіне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сәйкес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келетін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элементтер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саны 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= {0}"</a:t>
            </a:r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n);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en-US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Console</a:t>
            </a:r>
            <a:r>
              <a:rPr lang="en-US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.WriteLine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b="1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Табылған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индекстер</a:t>
            </a:r>
            <a:r>
              <a:rPr lang="ru-RU" b="1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: 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</a:t>
            </a:r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);</a:t>
            </a:r>
          </a:p>
          <a:p>
            <a:r>
              <a:rPr lang="nn-NO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nn-NO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for</a:t>
            </a:r>
            <a:r>
              <a:rPr lang="nn-NO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(i = 0; i &lt; n; i++)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</a:t>
            </a:r>
            <a:r>
              <a:rPr lang="en-US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Console</a:t>
            </a:r>
            <a:r>
              <a:rPr lang="en-US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.Write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  {0}"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p[i]);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en-US" b="1" dirty="0" err="1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Console</a:t>
            </a:r>
            <a:r>
              <a:rPr lang="en-US" b="1" dirty="0" err="1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.WriteLine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();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}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6230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951" y="692696"/>
            <a:ext cx="792088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Бло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ктық іздеу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Блоктық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іздеу алгоритмі іздестіру массивінің элементтерін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реттелген түрде орналасыруды талап етеді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мысалы, кілттік элементтерді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өсу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кему ретімен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алфавиттік тәртіпте, т.б.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Іздестіруді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іздестіру массивінің </a:t>
            </a: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кілттік элементі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арқылы ғана орындауға болады, мұндағы кілттік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элемент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іздестіру массивін реттейді.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Мысалы, іздестіру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массивінің элементтері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өсу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ретімен орналасқан деп есептейік.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Бүкіл іздестіру массиві шартты түрде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блоктарға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мысалы, бір блокта жүз элементтен.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Ізделетін кілт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рет ретімен  бірінші блоктан бастап әрбір блоктың соңғы элементімен салыстырылады.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Егер сұратудың ізделетін кілті кезекті массив блогының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соңғы элементінен үлкен болса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онда келесі блоктың соңғы элементіне көшу керек, әйтпесе соңғы салыстыру орындалған блокта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тізбекті іздеуді орындау керек.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12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24744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Есеп. 0-ден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99-ға дейінгі аралықта жүз кездейсоқ құрылған бүтін сандарға арналған алгоритмді орындайтын бағдарламаның коды мынандай: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762144"/>
            <a:ext cx="3673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7200" algn="just"/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</a:t>
            </a:r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ктық іздеу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і.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9320" y="2140407"/>
            <a:ext cx="8107135" cy="304698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err="1">
                <a:solidFill>
                  <a:srgbClr val="008080"/>
                </a:solidFill>
                <a:latin typeface="Courier New"/>
                <a:ea typeface="Times New Roman"/>
              </a:rPr>
              <a:t>Console</a:t>
            </a:r>
            <a:r>
              <a:rPr lang="ru-RU" sz="2400" dirty="0" err="1">
                <a:latin typeface="Courier New"/>
                <a:ea typeface="Times New Roman"/>
              </a:rPr>
              <a:t>.WriteLine</a:t>
            </a:r>
            <a:r>
              <a:rPr lang="ru-RU" sz="2400" dirty="0">
                <a:latin typeface="Courier New"/>
                <a:ea typeface="Times New Roman"/>
              </a:rPr>
              <a:t>(</a:t>
            </a:r>
            <a:r>
              <a:rPr lang="ru-RU" sz="2400" dirty="0">
                <a:solidFill>
                  <a:srgbClr val="800000"/>
                </a:solidFill>
                <a:latin typeface="Courier New"/>
                <a:ea typeface="Times New Roman"/>
              </a:rPr>
              <a:t>"Введите ключ поиска"</a:t>
            </a:r>
            <a:r>
              <a:rPr lang="ru-RU" sz="2400" dirty="0">
                <a:latin typeface="Courier New"/>
                <a:ea typeface="Times New Roman"/>
              </a:rPr>
              <a:t>);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400" dirty="0" err="1" smtClean="0">
                <a:latin typeface="Courier New"/>
                <a:ea typeface="Times New Roman"/>
              </a:rPr>
              <a:t>buf</a:t>
            </a:r>
            <a:r>
              <a:rPr lang="en-US" sz="2400" dirty="0" smtClean="0">
                <a:latin typeface="Courier New"/>
                <a:ea typeface="Times New Roman"/>
              </a:rPr>
              <a:t> </a:t>
            </a:r>
            <a:r>
              <a:rPr lang="en-US" sz="2400" dirty="0">
                <a:latin typeface="Courier New"/>
                <a:ea typeface="Times New Roman"/>
              </a:rPr>
              <a:t>= </a:t>
            </a:r>
            <a:r>
              <a:rPr lang="en-US" sz="2400" dirty="0" err="1">
                <a:solidFill>
                  <a:srgbClr val="008080"/>
                </a:solidFill>
                <a:latin typeface="Courier New"/>
                <a:ea typeface="Times New Roman"/>
              </a:rPr>
              <a:t>Console</a:t>
            </a:r>
            <a:r>
              <a:rPr lang="en-US" sz="2400" dirty="0" err="1">
                <a:latin typeface="Courier New"/>
                <a:ea typeface="Times New Roman"/>
              </a:rPr>
              <a:t>.ReadLine</a:t>
            </a:r>
            <a:r>
              <a:rPr lang="en-US" sz="2400" dirty="0">
                <a:latin typeface="Courier New"/>
                <a:ea typeface="Times New Roman"/>
              </a:rPr>
              <a:t>();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400" b="1" dirty="0" smtClean="0">
                <a:latin typeface="Courier New"/>
                <a:ea typeface="Times New Roman"/>
              </a:rPr>
              <a:t>k</a:t>
            </a:r>
            <a:r>
              <a:rPr lang="en-US" sz="2400" dirty="0" smtClean="0">
                <a:latin typeface="Courier New"/>
                <a:ea typeface="Times New Roman"/>
              </a:rPr>
              <a:t> </a:t>
            </a:r>
            <a:r>
              <a:rPr lang="en-US" sz="2400" dirty="0">
                <a:latin typeface="Courier New"/>
                <a:ea typeface="Times New Roman"/>
              </a:rPr>
              <a:t>= </a:t>
            </a:r>
            <a:r>
              <a:rPr lang="en-US" sz="2400" dirty="0">
                <a:solidFill>
                  <a:srgbClr val="008080"/>
                </a:solidFill>
                <a:latin typeface="Courier New"/>
                <a:ea typeface="Times New Roman"/>
              </a:rPr>
              <a:t>Convert</a:t>
            </a:r>
            <a:r>
              <a:rPr lang="en-US" sz="2400" dirty="0">
                <a:latin typeface="Courier New"/>
                <a:ea typeface="Times New Roman"/>
              </a:rPr>
              <a:t>.ToInt32(</a:t>
            </a:r>
            <a:r>
              <a:rPr lang="en-US" sz="2400" dirty="0" err="1">
                <a:latin typeface="Courier New"/>
                <a:ea typeface="Times New Roman"/>
              </a:rPr>
              <a:t>buf</a:t>
            </a:r>
            <a:r>
              <a:rPr lang="en-US" sz="2400" dirty="0" smtClean="0">
                <a:latin typeface="Courier New"/>
                <a:ea typeface="Times New Roman"/>
              </a:rPr>
              <a:t>);</a:t>
            </a:r>
            <a:endParaRPr lang="kk-KZ" sz="2400" dirty="0" smtClean="0">
              <a:latin typeface="Courier New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err="1" smtClean="0">
                <a:solidFill>
                  <a:srgbClr val="008080"/>
                </a:solidFill>
                <a:latin typeface="Courier New"/>
                <a:ea typeface="Times New Roman"/>
              </a:rPr>
              <a:t>Console</a:t>
            </a:r>
            <a:r>
              <a:rPr lang="ru-RU" sz="2400" dirty="0" err="1" smtClean="0">
                <a:latin typeface="Courier New"/>
                <a:ea typeface="Times New Roman"/>
              </a:rPr>
              <a:t>.WriteLine</a:t>
            </a:r>
            <a:r>
              <a:rPr lang="ru-RU" sz="2400" dirty="0">
                <a:latin typeface="Courier New"/>
                <a:ea typeface="Times New Roman"/>
              </a:rPr>
              <a:t>(</a:t>
            </a:r>
            <a:r>
              <a:rPr lang="ru-RU" sz="2400" dirty="0">
                <a:solidFill>
                  <a:srgbClr val="800000"/>
                </a:solidFill>
                <a:latin typeface="Courier New"/>
                <a:ea typeface="Times New Roman"/>
              </a:rPr>
              <a:t>"Введите размер блока"</a:t>
            </a:r>
            <a:r>
              <a:rPr lang="ru-RU" sz="2400" dirty="0">
                <a:latin typeface="Courier New"/>
                <a:ea typeface="Times New Roman"/>
              </a:rPr>
              <a:t>);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400" dirty="0" err="1" smtClean="0">
                <a:latin typeface="Courier New"/>
                <a:ea typeface="Times New Roman"/>
              </a:rPr>
              <a:t>buf</a:t>
            </a:r>
            <a:r>
              <a:rPr lang="en-US" sz="2400" dirty="0" smtClean="0">
                <a:latin typeface="Courier New"/>
                <a:ea typeface="Times New Roman"/>
              </a:rPr>
              <a:t> </a:t>
            </a:r>
            <a:r>
              <a:rPr lang="en-US" sz="2400" dirty="0">
                <a:latin typeface="Courier New"/>
                <a:ea typeface="Times New Roman"/>
              </a:rPr>
              <a:t>= </a:t>
            </a:r>
            <a:r>
              <a:rPr lang="en-US" sz="2400" dirty="0" err="1">
                <a:solidFill>
                  <a:srgbClr val="008080"/>
                </a:solidFill>
                <a:latin typeface="Courier New"/>
                <a:ea typeface="Times New Roman"/>
              </a:rPr>
              <a:t>Console</a:t>
            </a:r>
            <a:r>
              <a:rPr lang="en-US" sz="2400" dirty="0" err="1">
                <a:latin typeface="Courier New"/>
                <a:ea typeface="Times New Roman"/>
              </a:rPr>
              <a:t>.ReadLine</a:t>
            </a:r>
            <a:r>
              <a:rPr lang="en-US" sz="2400" dirty="0">
                <a:latin typeface="Courier New"/>
                <a:ea typeface="Times New Roman"/>
              </a:rPr>
              <a:t>();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400" b="1" dirty="0" smtClean="0">
                <a:latin typeface="Courier New"/>
                <a:ea typeface="Times New Roman"/>
              </a:rPr>
              <a:t>b</a:t>
            </a:r>
            <a:r>
              <a:rPr lang="en-US" sz="2400" dirty="0" smtClean="0">
                <a:latin typeface="Courier New"/>
                <a:ea typeface="Times New Roman"/>
              </a:rPr>
              <a:t> </a:t>
            </a:r>
            <a:r>
              <a:rPr lang="en-US" sz="2400" dirty="0">
                <a:latin typeface="Courier New"/>
                <a:ea typeface="Times New Roman"/>
              </a:rPr>
              <a:t>= </a:t>
            </a:r>
            <a:r>
              <a:rPr lang="en-US" sz="2400" dirty="0">
                <a:solidFill>
                  <a:srgbClr val="008080"/>
                </a:solidFill>
                <a:latin typeface="Courier New"/>
                <a:ea typeface="Times New Roman"/>
              </a:rPr>
              <a:t>Convert</a:t>
            </a:r>
            <a:r>
              <a:rPr lang="en-US" sz="2400" dirty="0">
                <a:latin typeface="Courier New"/>
                <a:ea typeface="Times New Roman"/>
              </a:rPr>
              <a:t>.ToInt32(</a:t>
            </a:r>
            <a:r>
              <a:rPr lang="en-US" sz="2400" dirty="0" err="1">
                <a:latin typeface="Courier New"/>
                <a:ea typeface="Times New Roman"/>
              </a:rPr>
              <a:t>buf</a:t>
            </a:r>
            <a:r>
              <a:rPr lang="en-US" sz="2400" dirty="0">
                <a:latin typeface="Courier New"/>
                <a:ea typeface="Times New Roman"/>
              </a:rPr>
              <a:t>);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57820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24744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Есеп. 0-ден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99-ға дейінгі аралықта жүз кездейсоқ құрылған бүтін сандарға арналған алгоритмді орындайтын бағдарламаның коды мынандай: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762144"/>
            <a:ext cx="3673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7200" algn="just"/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</a:t>
            </a:r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ктық іздеу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і.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4624" y="2165141"/>
            <a:ext cx="9865096" cy="424731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          </a:t>
            </a:r>
            <a:r>
              <a:rPr lang="ru-RU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</a:t>
            </a:r>
            <a:r>
              <a:rPr lang="ru-RU" b="1" dirty="0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Блок </a:t>
            </a:r>
            <a:r>
              <a:rPr lang="ru-RU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іздеу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алгоритмін</a:t>
            </a:r>
            <a:r>
              <a:rPr lang="ru-RU" b="1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 smtClean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орындау</a:t>
            </a:r>
            <a:endParaRPr lang="ru-RU" b="1" dirty="0" smtClean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nn-NO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</a:t>
            </a:r>
            <a:r>
              <a:rPr lang="nn-NO" b="1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for</a:t>
            </a:r>
            <a:r>
              <a:rPr lang="nn-NO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(i = b - 1; i &lt; 100; i = i + b)</a:t>
            </a:r>
          </a:p>
          <a:p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(k &lt;= a[i])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{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j = i - b + 1; n = i;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while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(j &lt;= n || k == a[j])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{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(k == a[j])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{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    f = 1; i = 100;</a:t>
            </a:r>
          </a:p>
          <a:p>
            <a:r>
              <a:rPr lang="en-US" b="1" dirty="0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                      </a:t>
            </a:r>
            <a:r>
              <a:rPr lang="en-US" b="1" dirty="0" err="1" smtClean="0">
                <a:solidFill>
                  <a:srgbClr val="2B91AF"/>
                </a:solidFill>
                <a:highlight>
                  <a:srgbClr val="FFFFFF"/>
                </a:highlight>
                <a:latin typeface="Consolas"/>
              </a:rPr>
              <a:t>Console</a:t>
            </a:r>
            <a:r>
              <a:rPr lang="en-US" b="1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.WriteLine</a:t>
            </a:r>
            <a:r>
              <a:rPr lang="en-US" b="1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</a:t>
            </a:r>
            <a:r>
              <a:rPr lang="en-US" b="1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"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Нөмірді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b="1" dirty="0" err="1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көріңіз</a:t>
            </a:r>
            <a:r>
              <a:rPr lang="ru-RU" b="1" dirty="0" smtClean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:{</a:t>
            </a:r>
            <a:r>
              <a:rPr lang="ru-RU" b="1" dirty="0">
                <a:solidFill>
                  <a:srgbClr val="A31515"/>
                </a:solidFill>
                <a:highlight>
                  <a:srgbClr val="FFFFFF"/>
                </a:highlight>
                <a:latin typeface="Consolas"/>
              </a:rPr>
              <a:t>0}"</a:t>
            </a:r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, </a:t>
            </a:r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j);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}</a:t>
            </a:r>
          </a:p>
          <a:p>
            <a:r>
              <a:rPr lang="en-US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    j++;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    }</a:t>
            </a:r>
          </a:p>
          <a:p>
            <a:r>
              <a:rPr lang="ru-RU" b="1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               }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2396341"/>
            <a:ext cx="225254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b – </a:t>
            </a:r>
            <a:r>
              <a:rPr lang="ru-RU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блок</a:t>
            </a:r>
            <a:r>
              <a:rPr lang="en-US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 </a:t>
            </a:r>
            <a:r>
              <a:rPr lang="kk-KZ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өлшемі</a:t>
            </a:r>
          </a:p>
          <a:p>
            <a:r>
              <a:rPr lang="kk-KZ" b="1" dirty="0">
                <a:solidFill>
                  <a:srgbClr val="800000"/>
                </a:solidFill>
                <a:latin typeface="Courier New"/>
                <a:ea typeface="Times New Roman"/>
              </a:rPr>
              <a:t> </a:t>
            </a:r>
            <a:r>
              <a:rPr lang="kk-KZ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    /размері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35116" y="3239282"/>
            <a:ext cx="221761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k – </a:t>
            </a:r>
            <a:r>
              <a:rPr lang="ru-RU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к</a:t>
            </a:r>
            <a:r>
              <a:rPr lang="kk-KZ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ілт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47443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175" y="1216169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Бұл алгоритмнің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артықшылығы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алдыңғы алгоритмге қарағанда іздестіру уақытының аз жұмсалуы болып табылады.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Іздестіру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уақыты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здестіру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массивіндегі блоктар қосындысына және бір блоктағы элементтер санына пропорционал.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Блок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өлшемін өзгерте отырып белгілі бір деңгейде іздестіру жылдамдағын реттеуге болады.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Алгоритмнің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кемшіліктері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іздестіру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уақытының көп жұмсалуы,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іздестіру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массивін дайындау, яғни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кілттік элемент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бойынша сұрыптау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762144"/>
            <a:ext cx="3673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7200" algn="just"/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Бло</a:t>
            </a:r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ктық іздеу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і.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58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124" y="658244"/>
            <a:ext cx="8325331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Екілік іздеу алгоритмі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Екілік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іздеу алгоритмі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іздестіру массивінің элементтерін реттелген тәртіпте орналасуын талап етеді.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7200" algn="just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Жүзеге асыру реті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Іздестіру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массивінің элементтері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өсу ретімен орналасқан болсын. 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Сұратудың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ізделетін кілті іздестіру массивінің орта элементімен салыстырылады.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3.1)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Егер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сұратудың ізделетін кілті іздестіру массивінің орта элементінен кіші болса, онда массивтің ортасы мен соңына дейінгі аралықтағы барлық элементтер кейінгі іздестіруде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қолданылмайды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3.2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Егер сұратудың ізделетін кілті іздестіру массивінің орта элементінен үлкен болса, онда массивтің басынан ортасына дейінгі аралықта орналасқан барлық элементтері кейінгі іздестіруде қолданылмайды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4.2)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Сонымен, іздестіру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массиві болып басынан ортасына дейінгі аралықта орналасқан барлық элементтер есептеледі.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4.2)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Іздестіру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массиві болып ортаншыдан кейін тұрған элементтен соңғы элементке дейін орналасқан барлық элементтер есептеледі.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727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3" y="1206044"/>
            <a:ext cx="77768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Сонымен салыстыру операциясынан кейін іздестіру массивінің жартысы кейінгі іздестіруден алып тасталынады, сондықтан осы алгоритмді  әдетте  жартылай бөлу әдісі деп атайды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Ары қарай бөлу процессі жаңа іздестіру массивімен қайталанады.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Іздестіру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аяқталады, егер: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сұратуға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сай элемент табылса немесе іздестіру массиві сұратуға сәйкес емес бір элементімен берілсе.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836712"/>
            <a:ext cx="3293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Екілік іздеу алгоритмі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56453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484784"/>
            <a:ext cx="8208912" cy="40934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 err="1">
                <a:solidFill>
                  <a:srgbClr val="008080"/>
                </a:solidFill>
                <a:latin typeface="Courier New"/>
                <a:ea typeface="Times New Roman"/>
              </a:rPr>
              <a:t>Console</a:t>
            </a:r>
            <a:r>
              <a:rPr lang="ru-RU" sz="2000" dirty="0" err="1">
                <a:latin typeface="Courier New"/>
                <a:ea typeface="Times New Roman"/>
              </a:rPr>
              <a:t>.WriteLine</a:t>
            </a:r>
            <a:r>
              <a:rPr lang="ru-RU" sz="2000" dirty="0" smtClean="0">
                <a:latin typeface="Courier New"/>
                <a:ea typeface="Times New Roman"/>
              </a:rPr>
              <a:t>(</a:t>
            </a:r>
            <a:r>
              <a:rPr lang="ru-RU" sz="2000" dirty="0" smtClean="0">
                <a:solidFill>
                  <a:srgbClr val="800000"/>
                </a:solidFill>
                <a:latin typeface="Courier New"/>
                <a:ea typeface="Times New Roman"/>
              </a:rPr>
              <a:t>"</a:t>
            </a:r>
            <a:r>
              <a:rPr lang="ru-RU" sz="2000" dirty="0" err="1" smtClean="0">
                <a:solidFill>
                  <a:srgbClr val="800000"/>
                </a:solidFill>
                <a:latin typeface="Courier New"/>
                <a:ea typeface="Times New Roman"/>
              </a:rPr>
              <a:t>Іздеу</a:t>
            </a:r>
            <a:r>
              <a:rPr lang="ru-RU" sz="2000" dirty="0" smtClean="0">
                <a:solidFill>
                  <a:srgbClr val="800000"/>
                </a:solidFill>
                <a:latin typeface="Courier New"/>
                <a:ea typeface="Times New Roman"/>
              </a:rPr>
              <a:t> </a:t>
            </a:r>
            <a:r>
              <a:rPr lang="ru-RU" sz="2000" dirty="0" err="1">
                <a:solidFill>
                  <a:srgbClr val="800000"/>
                </a:solidFill>
                <a:latin typeface="Courier New"/>
                <a:ea typeface="Times New Roman"/>
              </a:rPr>
              <a:t>кілтін</a:t>
            </a:r>
            <a:r>
              <a:rPr lang="ru-RU" sz="2000" dirty="0">
                <a:solidFill>
                  <a:srgbClr val="800000"/>
                </a:solidFill>
                <a:latin typeface="Courier New"/>
                <a:ea typeface="Times New Roman"/>
              </a:rPr>
              <a:t> </a:t>
            </a:r>
            <a:r>
              <a:rPr lang="ru-RU" sz="2000" dirty="0" err="1">
                <a:solidFill>
                  <a:srgbClr val="800000"/>
                </a:solidFill>
                <a:latin typeface="Courier New"/>
                <a:ea typeface="Times New Roman"/>
              </a:rPr>
              <a:t>енгізіңіз</a:t>
            </a:r>
            <a:r>
              <a:rPr lang="ru-RU" sz="2000" dirty="0">
                <a:solidFill>
                  <a:srgbClr val="800000"/>
                </a:solidFill>
                <a:latin typeface="Courier New"/>
                <a:ea typeface="Times New Roman"/>
              </a:rPr>
              <a:t> "</a:t>
            </a:r>
            <a:r>
              <a:rPr lang="ru-RU" sz="2000" dirty="0" smtClean="0">
                <a:latin typeface="Courier New"/>
                <a:ea typeface="Times New Roman"/>
              </a:rPr>
              <a:t>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err="1" smtClean="0">
                <a:latin typeface="Courier New"/>
                <a:ea typeface="Times New Roman"/>
              </a:rPr>
              <a:t>buf</a:t>
            </a:r>
            <a:r>
              <a:rPr lang="en-US" sz="2000" dirty="0" smtClean="0">
                <a:latin typeface="Courier New"/>
                <a:ea typeface="Times New Roman"/>
              </a:rPr>
              <a:t> </a:t>
            </a:r>
            <a:r>
              <a:rPr lang="en-US" sz="2000" dirty="0">
                <a:latin typeface="Courier New"/>
                <a:ea typeface="Times New Roman"/>
              </a:rPr>
              <a:t>= </a:t>
            </a:r>
            <a:r>
              <a:rPr lang="en-US" sz="2000" dirty="0" err="1">
                <a:solidFill>
                  <a:srgbClr val="008080"/>
                </a:solidFill>
                <a:latin typeface="Courier New"/>
                <a:ea typeface="Times New Roman"/>
              </a:rPr>
              <a:t>Console</a:t>
            </a:r>
            <a:r>
              <a:rPr lang="en-US" sz="2000" dirty="0" err="1">
                <a:latin typeface="Courier New"/>
                <a:ea typeface="Times New Roman"/>
              </a:rPr>
              <a:t>.ReadLine</a:t>
            </a:r>
            <a:r>
              <a:rPr lang="en-US" sz="2000" dirty="0">
                <a:latin typeface="Courier New"/>
                <a:ea typeface="Times New Roman"/>
              </a:rPr>
              <a:t>();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US" sz="2000" dirty="0" smtClean="0">
                <a:latin typeface="Courier New"/>
                <a:ea typeface="Times New Roman"/>
              </a:rPr>
              <a:t>p </a:t>
            </a:r>
            <a:r>
              <a:rPr lang="en-US" sz="2000" dirty="0">
                <a:latin typeface="Courier New"/>
                <a:ea typeface="Times New Roman"/>
              </a:rPr>
              <a:t>= </a:t>
            </a:r>
            <a:r>
              <a:rPr lang="en-US" sz="2000" dirty="0">
                <a:solidFill>
                  <a:srgbClr val="008080"/>
                </a:solidFill>
                <a:latin typeface="Courier New"/>
                <a:ea typeface="Times New Roman"/>
              </a:rPr>
              <a:t>Convert</a:t>
            </a:r>
            <a:r>
              <a:rPr lang="en-US" sz="2000" dirty="0">
                <a:latin typeface="Courier New"/>
                <a:ea typeface="Times New Roman"/>
              </a:rPr>
              <a:t>.ToInt32(</a:t>
            </a:r>
            <a:r>
              <a:rPr lang="en-US" sz="2000" dirty="0" err="1">
                <a:latin typeface="Courier New"/>
                <a:ea typeface="Times New Roman"/>
              </a:rPr>
              <a:t>buf</a:t>
            </a:r>
            <a:r>
              <a:rPr lang="en-US" sz="2000" dirty="0">
                <a:latin typeface="Courier New"/>
                <a:ea typeface="Times New Roman"/>
              </a:rPr>
              <a:t>);</a:t>
            </a:r>
            <a:endParaRPr lang="ru-RU" sz="2000" dirty="0">
              <a:latin typeface="Times New Roman"/>
              <a:ea typeface="Times New Roman"/>
            </a:endParaRPr>
          </a:p>
          <a:p>
            <a:endParaRPr lang="en-US" sz="2000" dirty="0" smtClean="0">
              <a:solidFill>
                <a:srgbClr val="008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ru-RU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// </a:t>
            </a:r>
            <a:r>
              <a:rPr lang="ru-RU" sz="2000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Екілік</a:t>
            </a:r>
            <a:r>
              <a:rPr lang="ru-RU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sz="2000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іздеу</a:t>
            </a:r>
            <a:r>
              <a:rPr lang="ru-RU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sz="2000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алгоритмін</a:t>
            </a:r>
            <a:r>
              <a:rPr lang="ru-RU" sz="2000" dirty="0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sz="2000" dirty="0" err="1">
                <a:solidFill>
                  <a:srgbClr val="008000"/>
                </a:solidFill>
                <a:highlight>
                  <a:srgbClr val="FFFFFF"/>
                </a:highlight>
                <a:latin typeface="Consolas"/>
              </a:rPr>
              <a:t>енгізу</a:t>
            </a:r>
            <a:endParaRPr lang="ru-RU" sz="2000" dirty="0">
              <a:solidFill>
                <a:srgbClr val="000000"/>
              </a:solidFill>
              <a:highlight>
                <a:srgbClr val="FFFFFF"/>
              </a:highlight>
              <a:latin typeface="Consolas"/>
            </a:endParaRPr>
          </a:p>
          <a:p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n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 0; k = 59;</a:t>
            </a:r>
          </a:p>
          <a:p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while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(n &lt;= k)</a:t>
            </a:r>
          </a:p>
          <a:p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ru-RU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{</a:t>
            </a:r>
          </a:p>
          <a:p>
            <a:pPr indent="504000"/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x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= (n + k) / 2;</a:t>
            </a:r>
          </a:p>
          <a:p>
            <a:pPr indent="504000"/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(p == a[x]) { f = 1; m = x; n = k + 10; }</a:t>
            </a:r>
          </a:p>
          <a:p>
            <a:pPr indent="504000"/>
            <a:r>
              <a:rPr lang="en-US" sz="2000" dirty="0" smtClean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if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(p &lt;= a[x]) k = x - 1; </a:t>
            </a:r>
            <a:r>
              <a:rPr lang="en-US" sz="2000" dirty="0">
                <a:solidFill>
                  <a:srgbClr val="0000FF"/>
                </a:solidFill>
                <a:highlight>
                  <a:srgbClr val="FFFFFF"/>
                </a:highlight>
                <a:latin typeface="Consolas"/>
              </a:rPr>
              <a:t>else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 n = x + 1;</a:t>
            </a:r>
          </a:p>
          <a:p>
            <a:pPr indent="504000"/>
            <a:r>
              <a:rPr lang="en-US" sz="2000" dirty="0" err="1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c++</a:t>
            </a:r>
            <a:r>
              <a:rPr lang="en-US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;</a:t>
            </a:r>
          </a:p>
          <a:p>
            <a:r>
              <a:rPr lang="ru-RU" sz="2000" dirty="0" smtClean="0">
                <a:solidFill>
                  <a:srgbClr val="000000"/>
                </a:solidFill>
                <a:highlight>
                  <a:srgbClr val="FFFFFF"/>
                </a:highlight>
                <a:latin typeface="Consolas"/>
              </a:rPr>
              <a:t>}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4951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МАССИВТЕ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ЭЛЕМЕНТТЕРД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І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2852936"/>
            <a:ext cx="2217615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p – </a:t>
            </a:r>
            <a:r>
              <a:rPr lang="ru-RU" sz="2000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к</a:t>
            </a:r>
            <a:r>
              <a:rPr lang="kk-KZ" sz="2000" b="1" dirty="0" smtClean="0">
                <a:solidFill>
                  <a:srgbClr val="800000"/>
                </a:solidFill>
                <a:latin typeface="Courier New"/>
                <a:ea typeface="Times New Roman"/>
              </a:rPr>
              <a:t>ілт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023119"/>
            <a:ext cx="3293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Екілік іздеу алгоритмі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126216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972</Words>
  <Application>Microsoft Office PowerPoint</Application>
  <PresentationFormat>Экран (4:3)</PresentationFormat>
  <Paragraphs>109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Windows User</cp:lastModifiedBy>
  <cp:revision>35</cp:revision>
  <dcterms:created xsi:type="dcterms:W3CDTF">2017-02-13T14:22:43Z</dcterms:created>
  <dcterms:modified xsi:type="dcterms:W3CDTF">2017-10-06T03:56:30Z</dcterms:modified>
</cp:coreProperties>
</file>